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058400" cy="7772400"/>
  <p:notesSz cx="10058400" cy="77724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i.org.ru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65472" y="1653056"/>
            <a:ext cx="9566786" cy="5279825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>
            <a:noAutofit/>
          </a:bodyPr>
          <a:lstStyle/>
          <a:p>
            <a:pPr indent="25400" algn="ctr">
              <a:lnSpc>
                <a:spcPct val="136000"/>
              </a:lnSpc>
              <a:defRPr/>
            </a:pPr>
            <a:r>
              <a:rPr lang="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Петропавловск-Камчатский, </a:t>
            </a:r>
            <a:r>
              <a:rPr lang="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" algn="ctr">
              <a:lnSpc>
                <a:spcPct val="136000"/>
              </a:lnSpc>
              <a:defRPr/>
            </a:pPr>
            <a:r>
              <a:rPr lang="ru" sz="6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17383" y="289630"/>
            <a:ext cx="1363426" cy="1363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72" y="2878088"/>
            <a:ext cx="9566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общественное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 -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830628" y="590397"/>
            <a:ext cx="6942987" cy="1893398"/>
          </a:xfrm>
          <a:prstGeom prst="rect">
            <a:avLst/>
          </a:prstGeom>
          <a:solidFill>
            <a:srgbClr val="2BA8E9"/>
          </a:solidFill>
        </p:spPr>
        <p:txBody>
          <a:bodyPr lIns="0" tIns="0" rIns="0" bIns="0">
            <a:noAutofit/>
          </a:bodyPr>
          <a:lstStyle/>
          <a:p>
            <a:pPr algn="ctr" defTabSz="1005840">
              <a:defRPr/>
            </a:pPr>
            <a:r>
              <a:rPr lang="ru" sz="4850" dirty="0">
                <a:solidFill>
                  <a:srgbClr val="FFFFFF"/>
                </a:solidFill>
                <a:latin typeface="Candara"/>
              </a:rPr>
              <a:t>Этапы создания ТОС</a:t>
            </a:r>
            <a:endParaRPr dirty="0"/>
          </a:p>
          <a:p>
            <a:pPr algn="ctr" defTabSz="1005840">
              <a:lnSpc>
                <a:spcPct val="91000"/>
              </a:lnSpc>
              <a:defRPr/>
            </a:pPr>
            <a:r>
              <a:rPr lang="ru" sz="3950" dirty="0">
                <a:solidFill>
                  <a:srgbClr val="FFFFFF"/>
                </a:solidFill>
                <a:latin typeface="Candara"/>
              </a:rPr>
              <a:t>2.1. Запросы в </a:t>
            </a:r>
            <a:r>
              <a:rPr lang="ru" sz="3950" dirty="0" smtClean="0">
                <a:solidFill>
                  <a:srgbClr val="FFFFFF"/>
                </a:solidFill>
                <a:latin typeface="Candara"/>
              </a:rPr>
              <a:t>органы местного самоуправления</a:t>
            </a:r>
            <a:endParaRPr dirty="0"/>
          </a:p>
          <a:p>
            <a:pPr algn="ctr" defTabSz="1005840">
              <a:lnSpc>
                <a:spcPct val="91000"/>
              </a:lnSpc>
              <a:defRPr/>
            </a:pPr>
            <a:endParaRPr lang="ru" sz="3950" dirty="0">
              <a:solidFill>
                <a:srgbClr val="FFFFFF"/>
              </a:solidFill>
              <a:latin typeface="Candara"/>
            </a:endParaRPr>
          </a:p>
          <a:p>
            <a:pPr algn="ctr" defTabSz="1005840">
              <a:lnSpc>
                <a:spcPct val="91000"/>
              </a:lnSpc>
              <a:defRPr/>
            </a:pPr>
            <a:endParaRPr lang="ru" sz="3950" dirty="0">
              <a:solidFill>
                <a:srgbClr val="FFFFFF"/>
              </a:solidFill>
              <a:latin typeface="Candara"/>
            </a:endParaRPr>
          </a:p>
          <a:p>
            <a:pPr algn="ctr" defTabSz="1005840">
              <a:lnSpc>
                <a:spcPct val="91000"/>
              </a:lnSpc>
              <a:defRPr/>
            </a:pPr>
            <a:endParaRPr lang="ru" sz="3950" dirty="0">
              <a:solidFill>
                <a:srgbClr val="FFFFFF"/>
              </a:solidFill>
              <a:latin typeface="Candara"/>
            </a:endParaRPr>
          </a:p>
          <a:p>
            <a:pPr algn="ctr" defTabSz="1005840">
              <a:lnSpc>
                <a:spcPct val="91000"/>
              </a:lnSpc>
              <a:defRPr/>
            </a:pPr>
            <a:r>
              <a:rPr lang="ru" sz="3950" dirty="0">
                <a:solidFill>
                  <a:srgbClr val="FFFFFF"/>
                </a:solidFill>
                <a:latin typeface="Candara"/>
              </a:rPr>
              <a:t> местного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34297" y="2483795"/>
            <a:ext cx="9011088" cy="451677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11760" defTabSz="1005840">
              <a:spcAft>
                <a:spcPts val="616"/>
              </a:spcAft>
              <a:defRPr/>
            </a:pPr>
            <a:r>
              <a:rPr lang="ru" sz="265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администрацию муниципального образования могут быть направлены следущие запросы:</a:t>
            </a:r>
          </a:p>
          <a:p>
            <a:pPr indent="195580" defTabSz="1005840">
              <a:spcAft>
                <a:spcPts val="308"/>
              </a:spcAft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численности граждан, достигших 16 летнего возраста, проживающих на территории создаваемого ТОС (списки граждан могут быть также составлены инициаторами собрания путем поквартирного (подомового) обхода, в домовом чате;</a:t>
            </a:r>
          </a:p>
          <a:p>
            <a:pPr indent="195580" defTabSz="1005840">
              <a:spcAft>
                <a:spcPts val="308"/>
              </a:spcAft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помощи в получении схемы и описания границ территории создаваемого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1760" defTabSz="1005840">
              <a:spcAft>
                <a:spcPts val="308"/>
              </a:spcAft>
              <a:defRPr/>
            </a:pPr>
            <a:r>
              <a:rPr lang="ru" sz="265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представительный орган муниципального образования может быть также направлен запрос:</a:t>
            </a:r>
          </a:p>
          <a:p>
            <a:pPr indent="111760" defTabSz="1005840"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рассмотрении предложений по границам создаемого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460566" y="442874"/>
            <a:ext cx="5457223" cy="2507222"/>
          </a:xfrm>
          <a:prstGeom prst="rect">
            <a:avLst/>
          </a:prstGeom>
          <a:solidFill>
            <a:srgbClr val="2CA8EA"/>
          </a:solidFill>
        </p:spPr>
        <p:txBody>
          <a:bodyPr lIns="0" tIns="0" rIns="0" bIns="0">
            <a:noAutofit/>
          </a:bodyPr>
          <a:lstStyle/>
          <a:p>
            <a:pPr algn="ctr" defTabSz="1005840">
              <a:spcAft>
                <a:spcPts val="924"/>
              </a:spcAft>
              <a:defRPr/>
            </a:pPr>
            <a:r>
              <a:rPr lang="ru" sz="4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</a:t>
            </a:r>
            <a:r>
              <a:rPr lang="ru" sz="48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</a:t>
            </a:r>
          </a:p>
          <a:p>
            <a:pPr algn="ctr" defTabSz="1005840">
              <a:spcAft>
                <a:spcPts val="924"/>
              </a:spcAft>
              <a:defRPr/>
            </a:pPr>
            <a:r>
              <a:rPr lang="ru" sz="48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Второе собрание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7490" algn="ctr" defTabSz="1005840">
              <a:defRPr/>
            </a:pPr>
            <a:r>
              <a:rPr lang="ru" sz="47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Второе собрание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04664" y="3022104"/>
            <a:ext cx="9555480" cy="4632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41476" indent="-321310" defTabSz="1005840">
              <a:lnSpc>
                <a:spcPct val="95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 о численности граждан и территории будущего ТОС определяется форма проведения учредительного мероприятия (собрание, конференция).</a:t>
            </a:r>
          </a:p>
          <a:p>
            <a:pPr marL="241476" indent="-321310" defTabSz="1005840">
              <a:lnSpc>
                <a:spcPct val="95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дата, время и место проведения учредительного мероприятия.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spcAft>
                <a:spcPts val="308"/>
              </a:spcAft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потребуется проведение учредительной конференции: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476" indent="-321310" defTabSz="1005840">
              <a:lnSpc>
                <a:spcPct val="94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территорию, на которой будет проводиться собрание граждан по избиранию делегатов на учредительную конференцию.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93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Решить, будет ли ТОС юридическим лицом.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93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проект повестки дня учредительного мероприятия.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93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проект Устава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93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проект структуры органов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93000"/>
              </a:lnSpc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проект основных направлений деятельности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2019" y="1954987"/>
            <a:ext cx="8274711" cy="895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03264" y="3329635"/>
            <a:ext cx="3564026" cy="34902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20889" y="580339"/>
            <a:ext cx="5832648" cy="821436"/>
          </a:xfrm>
          <a:prstGeom prst="rect">
            <a:avLst/>
          </a:prstGeom>
          <a:solidFill>
            <a:srgbClr val="169DE5"/>
          </a:solidFill>
        </p:spPr>
        <p:txBody>
          <a:bodyPr wrap="none" lIns="0" tIns="0" rIns="0" bIns="0">
            <a:noAutofit/>
          </a:bodyPr>
          <a:lstStyle/>
          <a:p>
            <a:pPr defTabSz="1005840">
              <a:defRPr/>
            </a:pPr>
            <a:r>
              <a:rPr lang="ru" sz="4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22020" y="1401775"/>
            <a:ext cx="8274710" cy="553212"/>
          </a:xfrm>
          <a:prstGeom prst="rect">
            <a:avLst/>
          </a:prstGeom>
          <a:solidFill>
            <a:srgbClr val="47B5F0"/>
          </a:solidFill>
        </p:spPr>
        <p:txBody>
          <a:bodyPr wrap="none" lIns="0" tIns="0" rIns="0" bIns="0">
            <a:noAutofit/>
          </a:bodyPr>
          <a:lstStyle/>
          <a:p>
            <a:pPr algn="just" defTabSz="1005840">
              <a:defRPr/>
            </a:pPr>
            <a:r>
              <a:rPr lang="ru" sz="3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учредительного мероприятия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19684" y="3077498"/>
            <a:ext cx="5498592" cy="41688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defRPr/>
            </a:pPr>
            <a:r>
              <a:rPr lang="ru-RU" sz="265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" sz="265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 проведения учредительного мероприятия необходимо уведомить органы муниципального образования и граждан проживающих на территории создаваемого ТОС, о дате, месте и повестке учредительного мероприятия не позднее, чем за </a:t>
            </a:r>
            <a:r>
              <a:rPr lang="ru" sz="27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" sz="265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дней до проведения.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466088" y="1661160"/>
            <a:ext cx="8351520" cy="954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490"/>
              </a:spcAft>
              <a:defRPr/>
            </a:pPr>
            <a:r>
              <a:rPr lang="ru" sz="22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defRPr/>
            </a:pPr>
            <a:r>
              <a:rPr lang="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Проведение собрания, конференции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41776" y="2752343"/>
            <a:ext cx="3575303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defRPr/>
            </a:pP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 собрания (конференции</a:t>
            </a:r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143000" y="3249168"/>
            <a:ext cx="6858000" cy="2767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700"/>
              </a:spcAft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 </a:t>
            </a:r>
            <a:r>
              <a:rPr lang="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избрании Председателя и секретаря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собрания/конференции граждан.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700"/>
              </a:spcAft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</a:t>
            </a:r>
            <a:r>
              <a:rPr lang="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ерриториального общественного самоуправления.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700"/>
              </a:spcAft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 </a:t>
            </a:r>
            <a:r>
              <a:rPr lang="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Устава </a:t>
            </a:r>
            <a:r>
              <a:rPr lang="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700"/>
              </a:spcAft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 </a:t>
            </a:r>
            <a:r>
              <a:rPr lang="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деятельности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на предстоящий период.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700"/>
              </a:spcAft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 избрании </a:t>
            </a:r>
            <a:r>
              <a:rPr lang="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ТОС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700"/>
              </a:spcAft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 избрании </a:t>
            </a:r>
            <a:r>
              <a:rPr lang="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ТОС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(дописать название ТОС).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 избрании </a:t>
            </a:r>
            <a:r>
              <a:rPr lang="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Ревизионной комиссии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890685" y="6528619"/>
            <a:ext cx="6666270" cy="46211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defRPr/>
            </a:pPr>
            <a:r>
              <a:rPr lang="ru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учредительного собрания, конференции ТОС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6223820" y="5877455"/>
            <a:ext cx="699655" cy="65116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41184" y="160574"/>
            <a:ext cx="1363426" cy="1363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3697224" y="1642872"/>
            <a:ext cx="2673096" cy="2773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>
              <a:defRPr/>
            </a:pPr>
            <a:r>
              <a:rPr lang="ru" sz="19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66088" y="2026920"/>
            <a:ext cx="8186928" cy="1054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536768" indent="0">
              <a:spcAft>
                <a:spcPts val="420"/>
              </a:spcAft>
              <a:defRPr/>
            </a:pPr>
            <a:r>
              <a:rPr lang="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Проведение собрания, конференции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defRPr/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собрания:__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36768" indent="0">
              <a:defRPr/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«___»_______20__г.                                                                              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238744" y="3377184"/>
            <a:ext cx="1722120" cy="5516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defRPr/>
            </a:pPr>
            <a:r>
              <a:rPr lang="ru" sz="1900" dirty="0">
                <a:solidFill>
                  <a:srgbClr val="F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defRPr/>
            </a:pPr>
            <a:r>
              <a:rPr lang="ru" sz="1900" dirty="0">
                <a:solidFill>
                  <a:srgbClr val="F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48382" y="3342574"/>
            <a:ext cx="4157472" cy="512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defRPr/>
            </a:pPr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РЕГИСТРАЦИИ УЧАСТНИКОВ учредительного собрания граждан по созданию территориального общественного самоуправления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23896"/>
              </p:ext>
            </p:extLst>
          </p:nvPr>
        </p:nvGraphicFramePr>
        <p:xfrm>
          <a:off x="1679448" y="4151376"/>
          <a:ext cx="6708648" cy="2218944"/>
        </p:xfrm>
        <a:graphic>
          <a:graphicData uri="http://schemas.openxmlformats.org/drawingml/2006/table">
            <a:tbl>
              <a:tblPr/>
              <a:tblGrid>
                <a:gridCol w="1679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indent="0" algn="ctr">
                        <a:defRPr/>
                      </a:pPr>
                      <a:r>
                        <a:rPr lang="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defRPr/>
                      </a:pPr>
                      <a:r>
                        <a:rPr lang="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имя, отчество, дата рождения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defRPr/>
                      </a:pPr>
                      <a:r>
                        <a:rPr lang="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Адрес, паспортные данные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defRPr/>
                      </a:pPr>
                      <a:r>
                        <a:rPr lang="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4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52059" y="172766"/>
            <a:ext cx="1363426" cy="1363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09735"/>
              </p:ext>
            </p:extLst>
          </p:nvPr>
        </p:nvGraphicFramePr>
        <p:xfrm>
          <a:off x="692150" y="5421507"/>
          <a:ext cx="8491179" cy="2194560"/>
        </p:xfrm>
        <a:graphic>
          <a:graphicData uri="http://schemas.openxmlformats.org/drawingml/2006/table">
            <a:tbl>
              <a:tblPr/>
              <a:tblGrid>
                <a:gridCol w="849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3226">
                <a:tc>
                  <a:txBody>
                    <a:bodyPr/>
                    <a:lstStyle/>
                    <a:p>
                      <a:pPr indent="0" algn="ctr">
                        <a:defRPr/>
                      </a:pPr>
                      <a:r>
                        <a:rPr lang="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численности жителей, проживающих на территории создаваемого ТОС менее 300 человек проводится собрание, при численности более 300 человек – конференция.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defRPr/>
                      </a:pPr>
                      <a:r>
                        <a:rPr lang="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 представительства не может быть меньше чем 1 делегат от 50 жителей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defRPr/>
                      </a:pPr>
                      <a:endParaRPr lang="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40768" y="357808"/>
            <a:ext cx="7857141" cy="2376264"/>
          </a:xfrm>
          <a:prstGeom prst="rect">
            <a:avLst/>
          </a:prstGeom>
          <a:solidFill>
            <a:srgbClr val="2CA8EA"/>
          </a:solidFill>
        </p:spPr>
        <p:txBody>
          <a:bodyPr lIns="0" tIns="0" rIns="0" bIns="0">
            <a:noAutofit/>
          </a:bodyPr>
          <a:lstStyle/>
          <a:p>
            <a:pPr algn="ctr" defTabSz="1005840">
              <a:spcAft>
                <a:spcPts val="924"/>
              </a:spcAft>
              <a:defRPr/>
            </a:pPr>
            <a:r>
              <a:rPr lang="ru" sz="4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</a:t>
            </a:r>
            <a:r>
              <a:rPr lang="ru" sz="48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</a:t>
            </a:r>
          </a:p>
          <a:p>
            <a:pPr algn="ctr" defTabSz="1005840">
              <a:spcAft>
                <a:spcPts val="924"/>
              </a:spcAft>
              <a:defRPr/>
            </a:pPr>
            <a:r>
              <a:rPr lang="ru" sz="48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Проведение учредительного мероприятия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4784" y="3742184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1/3 жителей, достигших 16 лет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181328" y="3742184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2/3 избранных на собрании граждан депутатов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68960" y="2914092"/>
            <a:ext cx="1944216" cy="18362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граждан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7765504" y="2914092"/>
            <a:ext cx="1944216" cy="18362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граждан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8107" y="1978457"/>
            <a:ext cx="9572244" cy="938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004864" y="543459"/>
            <a:ext cx="5770279" cy="657148"/>
          </a:xfrm>
          <a:prstGeom prst="rect">
            <a:avLst/>
          </a:prstGeom>
          <a:solidFill>
            <a:srgbClr val="159CE5"/>
          </a:solidFill>
        </p:spPr>
        <p:txBody>
          <a:bodyPr wrap="none" lIns="0" tIns="0" rIns="0" bIns="0">
            <a:noAutofit/>
          </a:bodyPr>
          <a:lstStyle/>
          <a:p>
            <a:pPr defTabSz="1005840">
              <a:defRPr/>
            </a:pPr>
            <a:r>
              <a:rPr lang="ru" sz="4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33830" y="1200607"/>
            <a:ext cx="7661148" cy="797966"/>
          </a:xfrm>
          <a:prstGeom prst="rect">
            <a:avLst/>
          </a:prstGeom>
          <a:solidFill>
            <a:srgbClr val="4BB7F1"/>
          </a:solidFill>
        </p:spPr>
        <p:txBody>
          <a:bodyPr lIns="0" tIns="0" rIns="0" bIns="0">
            <a:noAutofit/>
          </a:bodyPr>
          <a:lstStyle/>
          <a:p>
            <a:pPr algn="ctr" defTabSz="1005840">
              <a:lnSpc>
                <a:spcPct val="78000"/>
              </a:lnSpc>
              <a:defRPr/>
            </a:pPr>
            <a:r>
              <a:rPr lang="ru" sz="3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Регистрация Устава в органах местного самоуправления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8983" y="2989006"/>
            <a:ext cx="9310726" cy="464082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spcBef>
                <a:spcPts val="462"/>
              </a:spcBef>
              <a:spcAft>
                <a:spcPts val="308"/>
              </a:spcAft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Устава необходимо предоставить в Администрацию муниципального образования </a:t>
            </a:r>
            <a:r>
              <a:rPr lang="ru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позднее 10 дней со дня проведения</a:t>
            </a:r>
            <a:r>
              <a:rPr lang="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учредительного мероприятия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документы</a:t>
            </a:r>
            <a:r>
              <a:rPr lang="ru" sz="2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888" indent="-321310" defTabSz="1005840">
              <a:spcAft>
                <a:spcPts val="308"/>
              </a:spcAft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имя Главы муниципального образования с просьбой зарегистрировать Устав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spcAft>
                <a:spcPts val="308"/>
              </a:spcAft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ТОС </a:t>
            </a:r>
            <a:r>
              <a:rPr lang="ru" sz="2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 (прошит, пронумерован, подписан).</a:t>
            </a:r>
          </a:p>
          <a:p>
            <a:pPr defTabSz="1005840">
              <a:spcAft>
                <a:spcPts val="308"/>
              </a:spcAft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 решения городской Думы об утверждении границ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478" indent="-342900" defTabSz="1005840">
              <a:buFontTx/>
              <a:buChar char="-"/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учредительного мероприятия жителей территории в границах, утвержденных на сессии городской Думы, по вопросу организации ТОС и утверждения устава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478" indent="-342900" defTabSz="1005840">
              <a:buFontTx/>
              <a:buChar char="-"/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регистрации участников собрания или конференции граждан с указанием их адресов и даты рождения.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478" indent="-342900" defTabSz="1005840">
              <a:buFontTx/>
              <a:buChar char="-"/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избранных членов инициативной группы с адресами и телеф.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8107" y="1978457"/>
            <a:ext cx="9572244" cy="938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55157" y="5146853"/>
            <a:ext cx="3349447" cy="21491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220888" y="506577"/>
            <a:ext cx="5554255" cy="694030"/>
          </a:xfrm>
          <a:prstGeom prst="rect">
            <a:avLst/>
          </a:prstGeom>
          <a:solidFill>
            <a:srgbClr val="149CE4"/>
          </a:solidFill>
        </p:spPr>
        <p:txBody>
          <a:bodyPr wrap="none" lIns="0" tIns="0" rIns="0" bIns="0">
            <a:noAutofit/>
          </a:bodyPr>
          <a:lstStyle/>
          <a:p>
            <a:pPr defTabSz="1005840">
              <a:defRPr/>
            </a:pPr>
            <a:r>
              <a:rPr lang="ru" sz="48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ТОС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09777" y="1200607"/>
            <a:ext cx="7912608" cy="797966"/>
          </a:xfrm>
          <a:prstGeom prst="rect">
            <a:avLst/>
          </a:prstGeom>
          <a:solidFill>
            <a:srgbClr val="4CB7F1"/>
          </a:solidFill>
        </p:spPr>
        <p:txBody>
          <a:bodyPr lIns="0" tIns="0" rIns="0" bIns="0">
            <a:noAutofit/>
          </a:bodyPr>
          <a:lstStyle/>
          <a:p>
            <a:pPr algn="ctr" defTabSz="1005840">
              <a:lnSpc>
                <a:spcPct val="78000"/>
              </a:lnSpc>
              <a:defRPr/>
            </a:pPr>
            <a:r>
              <a:rPr lang="ru" sz="3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Регистрация Устава в органах местного самоуправления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5397" y="3151937"/>
            <a:ext cx="8164068" cy="184068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spcBef>
                <a:spcPts val="462"/>
              </a:spcBef>
              <a:spcAft>
                <a:spcPts val="308"/>
              </a:spcAft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</a:t>
            </a:r>
            <a:r>
              <a:rPr lang="ru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30 дней</a:t>
            </a:r>
            <a:r>
              <a:rPr lang="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поступления документов: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114999"/>
              </a:lnSpc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соответствующую запись в Реестр Уставов ТОС; направляет заявителю </a:t>
            </a:r>
            <a:r>
              <a:rPr lang="ru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более 5 дней: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114999"/>
              </a:lnSpc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ТОС с отметкой о регистрации и печатью Администрации.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2102" y="5113325"/>
            <a:ext cx="5451653" cy="108630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lnSpc>
                <a:spcPct val="114999"/>
              </a:lnSpc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Устава ТОС, подписанное Главой муниципального образования.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978327" y="357808"/>
            <a:ext cx="8241182" cy="2088232"/>
          </a:xfrm>
          <a:prstGeom prst="rect">
            <a:avLst/>
          </a:prstGeom>
          <a:solidFill>
            <a:srgbClr val="2BA7E9"/>
          </a:solidFill>
        </p:spPr>
        <p:txBody>
          <a:bodyPr lIns="0" tIns="0" rIns="0" bIns="0">
            <a:noAutofit/>
          </a:bodyPr>
          <a:lstStyle/>
          <a:p>
            <a:pPr algn="ctr" defTabSz="1005840">
              <a:defRPr/>
            </a:pPr>
            <a:r>
              <a:rPr lang="ru" sz="4850" dirty="0">
                <a:solidFill>
                  <a:srgbClr val="FFFFFF"/>
                </a:solidFill>
                <a:latin typeface="Candara"/>
              </a:rPr>
              <a:t>Этапы создания </a:t>
            </a:r>
            <a:r>
              <a:rPr lang="ru" sz="4850" dirty="0" smtClean="0">
                <a:solidFill>
                  <a:srgbClr val="FFFFFF"/>
                </a:solidFill>
                <a:latin typeface="Candara"/>
              </a:rPr>
              <a:t>ТОС (если ТОС – юридическое лицо)</a:t>
            </a:r>
            <a:endParaRPr dirty="0"/>
          </a:p>
          <a:p>
            <a:pPr algn="ctr" defTabSz="1005840">
              <a:defRPr/>
            </a:pPr>
            <a:r>
              <a:rPr lang="ru" sz="3300" dirty="0">
                <a:solidFill>
                  <a:srgbClr val="FFFFFF"/>
                </a:solidFill>
                <a:latin typeface="Candara"/>
              </a:rPr>
              <a:t>5.2. Государственная </a:t>
            </a:r>
            <a:r>
              <a:rPr lang="ru" sz="3300" dirty="0" smtClean="0">
                <a:solidFill>
                  <a:srgbClr val="FFFFFF"/>
                </a:solidFill>
                <a:latin typeface="Candara"/>
              </a:rPr>
              <a:t>регистрация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5397" y="3108350"/>
            <a:ext cx="8874862" cy="409712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lnSpc>
                <a:spcPct val="88000"/>
              </a:lnSpc>
              <a:spcAft>
                <a:spcPts val="308"/>
              </a:spcAft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государственной регистрации (об отказе в государственной регистрации) принимается региональным Управлением Минюста.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88000"/>
              </a:lnSpc>
              <a:spcAft>
                <a:spcPts val="308"/>
              </a:spcAft>
              <a:defRPr/>
            </a:pP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государственной регистрации некоммерческой организации при ее создании представляются следующие документы: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88000"/>
              </a:lnSpc>
              <a:spcAft>
                <a:spcPts val="308"/>
              </a:spcAft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88000"/>
              </a:lnSpc>
              <a:spcAft>
                <a:spcPts val="308"/>
              </a:spcAft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ТОС;</a:t>
            </a:r>
          </a:p>
          <a:p>
            <a:pPr defTabSz="1005840">
              <a:lnSpc>
                <a:spcPct val="88000"/>
              </a:lnSpc>
              <a:spcAft>
                <a:spcPts val="308"/>
              </a:spcAft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учредительного собрания (конференции) в 2 экземплярах;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88000"/>
              </a:lnSpc>
              <a:spcAft>
                <a:spcPts val="308"/>
              </a:spcAft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витанция об оплате госпошлины;</a:t>
            </a:r>
          </a:p>
          <a:p>
            <a:pPr marL="264946" indent="-321310" defTabSz="1005840">
              <a:lnSpc>
                <a:spcPct val="89000"/>
              </a:lnSpc>
              <a:spcAft>
                <a:spcPts val="308"/>
              </a:spcAft>
              <a:defRPr/>
            </a:pPr>
            <a:r>
              <a:rPr lang="ru" sz="22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адресе (местонахождении) постоянно действующего органа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88000"/>
              </a:lnSpc>
              <a:defRPr/>
            </a:pPr>
            <a:r>
              <a:rPr lang="ru" sz="2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Вопрос о наделении ТОС статусом юридического лица должен быть обязательно определен в Уставе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774" y="1725960"/>
            <a:ext cx="8791242" cy="9471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36712" y="959206"/>
            <a:ext cx="8781303" cy="766754"/>
          </a:xfrm>
          <a:prstGeom prst="rect">
            <a:avLst/>
          </a:prstGeom>
          <a:solidFill>
            <a:srgbClr val="2EA9EA"/>
          </a:solidFill>
        </p:spPr>
        <p:txBody>
          <a:bodyPr wrap="none" lIns="0" tIns="0" rIns="0" bIns="0">
            <a:noAutofit/>
          </a:bodyPr>
          <a:lstStyle/>
          <a:p>
            <a:pPr defTabSz="1005840">
              <a:defRPr/>
            </a:pPr>
            <a:r>
              <a:rPr lang="ru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 без статуса юридического лица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12546" y="3601212"/>
            <a:ext cx="7909255" cy="175686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34212" indent="-279400" defTabSz="1005840">
              <a:lnSpc>
                <a:spcPct val="96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подлежит только Устав ТОС в Администрации города.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040" defTabSz="1005840">
              <a:lnSpc>
                <a:spcPct val="94000"/>
              </a:lnSpc>
              <a:spcAft>
                <a:spcPts val="308"/>
              </a:spcAft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Расчетного счета нет.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212" indent="-279400" defTabSz="1005840">
              <a:lnSpc>
                <a:spcPct val="95000"/>
              </a:lnSpc>
              <a:defRPr/>
            </a:pPr>
            <a:r>
              <a:rPr lang="ru" sz="23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претендовать только на бюджетные средства в рамках целевых программ муниципального образования.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50605" y="530942"/>
            <a:ext cx="908500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Петропавловска-Камчатского!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краевой центр - это город с развитой дорожной сетью, крупными спортивными объектами, благоустроенными дворами, безопасными детскими площадками, уютными парками и скверами. Решение этих вопросов – задача органов местного самоуправления. Однако, на сегодняшний день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Петропавловска-Камчатского могут повлиять на то, чтобы родной город стал краше, чище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удобнее, а именно,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своих собственных дворов и районов. Для этого можно и нужно объединяться в инициативные группы и создавать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общественное самоуправление (ТОС).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7265" y="1920635"/>
            <a:ext cx="8746432" cy="9563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761086" y="982675"/>
            <a:ext cx="8732610" cy="794614"/>
          </a:xfrm>
          <a:prstGeom prst="rect">
            <a:avLst/>
          </a:prstGeom>
          <a:solidFill>
            <a:srgbClr val="2FA9EA"/>
          </a:solidFill>
        </p:spPr>
        <p:txBody>
          <a:bodyPr wrap="none" lIns="0" tIns="0" rIns="0" bIns="0">
            <a:noAutofit/>
          </a:bodyPr>
          <a:lstStyle/>
          <a:p>
            <a:pPr indent="111760" defTabSz="1005840">
              <a:defRPr/>
            </a:pPr>
            <a:r>
              <a:rPr lang="ru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 в качестве юридического лица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13562" y="3094939"/>
            <a:ext cx="9002268" cy="19446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lnSpc>
                <a:spcPct val="75000"/>
              </a:lnSpc>
              <a:spcAft>
                <a:spcPts val="308"/>
              </a:spcAft>
              <a:defRPr/>
            </a:pPr>
            <a:r>
              <a:rPr lang="ru" sz="255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4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расчетного счета в банке.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154" indent="-307340" defTabSz="1005840">
              <a:lnSpc>
                <a:spcPct val="77000"/>
              </a:lnSpc>
              <a:spcAft>
                <a:spcPts val="308"/>
              </a:spcAft>
              <a:defRPr/>
            </a:pPr>
            <a:r>
              <a:rPr lang="ru" sz="255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4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осуществления хозяйственной деятельности, самостоятельно распоряжаться финансовыми и материальными ресурсами.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154" indent="-307340" defTabSz="1005840">
              <a:lnSpc>
                <a:spcPct val="77000"/>
              </a:lnSpc>
              <a:defRPr/>
            </a:pPr>
            <a:r>
              <a:rPr lang="ru" sz="255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4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претендовать на бюджетные средства в рамках целевых программ муниципального образования.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13561" y="5120032"/>
            <a:ext cx="8851802" cy="59679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24154" indent="-307340" defTabSz="1005840">
              <a:lnSpc>
                <a:spcPct val="77000"/>
              </a:lnSpc>
              <a:defRPr/>
            </a:pPr>
            <a:r>
              <a:rPr lang="ru" sz="240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4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возможности участия в конкурсах и грантах региональных, российских грантодателей.</a:t>
            </a:r>
            <a:endParaRPr sz="2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13562" y="5750357"/>
            <a:ext cx="5558943" cy="32186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defTabSz="1005840">
              <a:defRPr/>
            </a:pPr>
            <a:r>
              <a:rPr lang="ru" sz="255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5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использоваться </a:t>
            </a:r>
            <a:r>
              <a:rPr lang="ru" sz="24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средства жителей территории.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13561" y="6139281"/>
            <a:ext cx="8697163" cy="112675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defRPr/>
            </a:pPr>
            <a:r>
              <a:rPr lang="ru" sz="255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4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пожертвования.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lnSpc>
                <a:spcPct val="93000"/>
              </a:lnSpc>
              <a:defRPr/>
            </a:pPr>
            <a:r>
              <a:rPr lang="ru" sz="2550" dirty="0">
                <a:solidFill>
                  <a:srgbClr val="31B6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" sz="24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финансирование муниципальным образованием.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149096" y="1578865"/>
            <a:ext cx="8357616" cy="987552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>
            <a:noAutofit/>
          </a:bodyPr>
          <a:lstStyle/>
          <a:p>
            <a:pPr marL="2198692" indent="0">
              <a:defRPr/>
            </a:pPr>
            <a:r>
              <a:rPr lang="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устава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27123" y="3323302"/>
            <a:ext cx="1002890" cy="35396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>
              <a:defRPr/>
            </a:pPr>
            <a:r>
              <a:rPr lang="ru" sz="1600" b="1" dirty="0">
                <a:latin typeface="Times New Roman"/>
              </a:rPr>
              <a:t>УСТАВ</a:t>
            </a:r>
            <a:endParaRPr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52984" y="3861815"/>
            <a:ext cx="4059936" cy="303059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27000"/>
              </a:lnSpc>
              <a:spcAft>
                <a:spcPts val="280"/>
              </a:spcAft>
              <a:defRPr/>
            </a:pPr>
            <a:r>
              <a:rPr lang="ru" sz="1600">
                <a:latin typeface="Times New Roman"/>
              </a:rPr>
              <a:t>(организационно-правовая форма некоммерческой организации) «Территориальное общественное самоуправление ________________________(наименование)»</a:t>
            </a:r>
            <a:endParaRPr/>
          </a:p>
          <a:p>
            <a:pPr indent="0" algn="ctr">
              <a:lnSpc>
                <a:spcPct val="114999"/>
              </a:lnSpc>
              <a:defRPr/>
            </a:pPr>
            <a:r>
              <a:rPr lang="ru" sz="1600">
                <a:latin typeface="Times New Roman"/>
              </a:rPr>
              <a:t>(подъезда многоквартирного жилого дома, многоквартирного жилого дома, группы домов, улицы, микрорайона, квартала и др. территории)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642104" y="2674622"/>
            <a:ext cx="5181600" cy="492571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положения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цели деятельности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Учредители ТОС </a:t>
            </a:r>
          </a:p>
          <a:p>
            <a:pPr indent="38100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цели деятельности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Основные задачи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Основные права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Основные обязанности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Структура ТОС и порядок формирования органов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Организация деятельности ТОС</a:t>
            </a:r>
          </a:p>
          <a:p>
            <a:pPr indent="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Полномочия ТОС</a:t>
            </a:r>
          </a:p>
          <a:p>
            <a:pPr indent="0">
              <a:lnSpc>
                <a:spcPct val="114999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Ревизионная комиссия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118000"/>
              </a:lnSpc>
              <a:spcAft>
                <a:spcPts val="350"/>
              </a:spcAft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Экономическая основа ТОС. Порядок приобретения, пользования и распоряжения имуществом и финансовыми средствами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114999"/>
              </a:lnSpc>
              <a:defRPr/>
            </a:pP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Порядок внесения изменений и дополнений в настоящий Устав, реорганизации и ликвидации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114999"/>
              </a:lnSpc>
              <a:defRPr/>
            </a:pPr>
            <a:endParaRPr lang="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114999"/>
              </a:lnSpc>
              <a:defRPr/>
            </a:pPr>
            <a:r>
              <a:rPr lang="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устава ТОС фиксируется протоколом учредительного собрания/ конференции ТОС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2920" y="107234"/>
            <a:ext cx="1363426" cy="13634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2554"/>
            <a:ext cx="10058400" cy="6907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3000" y="0"/>
            <a:ext cx="7772400" cy="777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5471" y="127819"/>
            <a:ext cx="9517625" cy="7364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6311" y="117988"/>
            <a:ext cx="9507791" cy="7443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32619" y="-879720"/>
            <a:ext cx="9301316" cy="825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2100" algn="ctr">
              <a:lnSpc>
                <a:spcPct val="110000"/>
              </a:lnSpc>
              <a:spcAft>
                <a:spcPts val="1330"/>
              </a:spcAft>
              <a:defRPr/>
            </a:pPr>
            <a:endParaRPr lang="ru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ctr">
              <a:lnSpc>
                <a:spcPct val="110000"/>
              </a:lnSpc>
              <a:spcAft>
                <a:spcPts val="1330"/>
              </a:spcAft>
              <a:defRPr/>
            </a:pPr>
            <a:endParaRPr lang="ru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just">
              <a:lnSpc>
                <a:spcPct val="110000"/>
              </a:lnSpc>
              <a:spcAft>
                <a:spcPts val="1330"/>
              </a:spcAft>
              <a:defRPr/>
            </a:pPr>
            <a:r>
              <a:rPr lang="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основных задач, для достижения поставленной цели ТОС относятся: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just">
              <a:lnSpc>
                <a:spcPct val="110000"/>
              </a:lnSpc>
              <a:spcAft>
                <a:spcPts val="1330"/>
              </a:spcAft>
              <a:defRPr/>
            </a:pPr>
            <a:r>
              <a:rPr lang="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хозяйственной деятельности по благоустройству территории для проживающих на соответствующей территории, как за счет средств граждан, так и на основании договора между органами ТОС и администрацией городского округа с использованием средств бюджета городского округа;</a:t>
            </a:r>
            <a:endParaRPr lang="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330"/>
              </a:spcAft>
              <a:buFontTx/>
              <a:buChar char="-"/>
              <a:defRPr/>
            </a:pP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выдвижения инициативного проекта в качестве инициаторов проекта;</a:t>
            </a:r>
          </a:p>
          <a:p>
            <a:pPr marL="342900" lvl="0" indent="-342900" algn="just">
              <a:lnSpc>
                <a:spcPct val="110000"/>
              </a:lnSpc>
              <a:spcAft>
                <a:spcPts val="1330"/>
              </a:spcAft>
              <a:buFontTx/>
              <a:buChar char="-"/>
              <a:defRPr/>
            </a:pPr>
            <a:r>
              <a:rPr lang="ru-RU" sz="2200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" sz="2200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комфортности проживания на территории ТОС;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330"/>
              </a:spcAft>
              <a:buFontTx/>
              <a:buChar char="-"/>
              <a:defRPr/>
            </a:pPr>
            <a:r>
              <a:rPr lang="ru" sz="2200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инвестиционной привлекательности территории ТОС;</a:t>
            </a:r>
          </a:p>
          <a:p>
            <a:pPr marL="342900" lvl="0" indent="-342900" algn="just">
              <a:lnSpc>
                <a:spcPct val="110000"/>
              </a:lnSpc>
              <a:spcAft>
                <a:spcPts val="1330"/>
              </a:spcAft>
              <a:buFontTx/>
              <a:buChar char="-"/>
              <a:defRPr/>
            </a:pPr>
            <a:r>
              <a:rPr lang="ru-RU" sz="2200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" sz="2200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за управляющими компаниями;</a:t>
            </a:r>
          </a:p>
          <a:p>
            <a:pPr marL="342900" lvl="0" indent="-342900" algn="just">
              <a:lnSpc>
                <a:spcPct val="110000"/>
              </a:lnSpc>
              <a:spcAft>
                <a:spcPts val="1330"/>
              </a:spcAft>
              <a:buFontTx/>
              <a:buChar char="-"/>
              <a:defRPr/>
            </a:pPr>
            <a:r>
              <a:rPr lang="ru-RU" sz="2200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" sz="2200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амореализация активной части сообщества.</a:t>
            </a:r>
          </a:p>
          <a:p>
            <a:pPr marL="342900" lvl="0" indent="-342900" algn="just">
              <a:lnSpc>
                <a:spcPct val="110000"/>
              </a:lnSpc>
              <a:spcAft>
                <a:spcPts val="1330"/>
              </a:spcAft>
              <a:buFontTx/>
              <a:buChar char="-"/>
              <a:defRPr/>
            </a:pPr>
            <a:endParaRPr lang="ru" sz="2000" b="1" dirty="0">
              <a:solidFill>
                <a:srgbClr val="0369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>
              <a:lnSpc>
                <a:spcPct val="110000"/>
              </a:lnSpc>
              <a:spcAft>
                <a:spcPts val="1330"/>
              </a:spcAft>
              <a:defRPr/>
            </a:pPr>
            <a:endParaRPr lang="ru" sz="2000" b="1" u="sng" dirty="0">
              <a:solidFill>
                <a:srgbClr val="0369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400" y="438149"/>
            <a:ext cx="9753600" cy="689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03123" y="140559"/>
            <a:ext cx="9075174" cy="637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2100" algn="ctr">
              <a:lnSpc>
                <a:spcPct val="110000"/>
              </a:lnSpc>
              <a:spcAft>
                <a:spcPts val="1330"/>
              </a:spcAft>
              <a:defRPr/>
            </a:pPr>
            <a:r>
              <a:rPr lang="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поддержка ТОС в форме субсидий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just">
              <a:lnSpc>
                <a:spcPct val="110000"/>
              </a:lnSpc>
              <a:spcAft>
                <a:spcPts val="1330"/>
              </a:spcAft>
              <a:defRPr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ПКГО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</a:t>
            </a: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предоставления грантов в форме субсидий некоммерческим организациям, осуществляющим территоритальное общественное самоуправление на территории ПКГО, в целях финансового обеспечения реализации социально-значимых проектов.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just">
              <a:lnSpc>
                <a:spcPct val="110000"/>
              </a:lnSpc>
              <a:spcAft>
                <a:spcPts val="1330"/>
              </a:spcAft>
              <a:defRPr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социально-значимым проектом понимается комплекс мероприятий не преследующих цели извлечение прибыли и направленных на достижение конкретной цели в сфере повышения комфортных условий проживания граждан.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just">
              <a:lnSpc>
                <a:spcPct val="110000"/>
              </a:lnSpc>
              <a:spcAft>
                <a:spcPts val="1330"/>
              </a:spcAft>
              <a:defRPr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средств гранта допускается исключительно для реализации социально-значимых проектов.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just">
              <a:lnSpc>
                <a:spcPct val="110000"/>
              </a:lnSpc>
              <a:spcAft>
                <a:spcPts val="1330"/>
              </a:spcAft>
              <a:defRPr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с 2017 года получил своё развитие Всероссийский конкурс, в котором могут принимать участие ТОС из регионов.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дробные данные о конкурсе размещены на сайте Агентства Социальной Информации  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://www.asi.org.ru/"/>
              </a:rPr>
              <a:t>www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://www.asi.org.ru/"/>
              </a:rPr>
              <a:t>.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://www.asi.org.ru/"/>
              </a:rPr>
              <a:t>asi.org.ru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just">
              <a:lnSpc>
                <a:spcPct val="110000"/>
              </a:lnSpc>
              <a:spcAft>
                <a:spcPts val="133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всероссийском конкурсе «Лучшая практика территориального общественного управления самоуправления» утверждено Решением Общественного собрания Общественной ассоциации ТОС от 1 марта 2019 г. № 8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just">
              <a:lnSpc>
                <a:spcPct val="110000"/>
              </a:lnSpc>
              <a:spcAft>
                <a:spcPts val="1330"/>
              </a:spcAft>
              <a:defRPr/>
            </a:pP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01447" y="216311"/>
            <a:ext cx="8976850" cy="755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spcAft>
                <a:spcPts val="490"/>
              </a:spcAft>
              <a:defRPr/>
            </a:pPr>
            <a:r>
              <a:rPr lang="ru" sz="2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Призовой фонд за победу во Всероссийском конкурсе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490"/>
              </a:spcAft>
              <a:defRPr/>
            </a:pPr>
            <a:endParaRPr lang="ru-RU" sz="25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490"/>
              </a:spcAft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 Муниципальные округа, городские округа  призовой фонд составляет:</a:t>
            </a:r>
            <a:endParaRPr lang="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490"/>
              </a:spcAft>
              <a:defRPr/>
            </a:pPr>
            <a:endParaRPr lang="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490"/>
              </a:spcAft>
              <a:defRPr/>
            </a:pPr>
            <a:r>
              <a:rPr lang="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место: 50 млн рублей</a:t>
            </a:r>
          </a:p>
          <a:p>
            <a:pPr indent="0" algn="ctr">
              <a:spcAft>
                <a:spcPts val="490"/>
              </a:spcAft>
              <a:defRPr/>
            </a:pPr>
            <a:r>
              <a:rPr lang="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место: 40 млн рублей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490"/>
              </a:spcAft>
              <a:defRPr/>
            </a:pPr>
            <a:r>
              <a:rPr lang="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место: 30 млн рублей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490"/>
              </a:spcAft>
              <a:defRPr/>
            </a:pPr>
            <a:r>
              <a:rPr lang="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место: 20 млн рублей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defRPr/>
            </a:pPr>
            <a:r>
              <a:rPr lang="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место: 10 млн рублей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хочется сказать, что высокая вовлеченность населения в решении вопросов местного значения позволит общими усилиями реализовывать социально-значимые проекты на терриитории Петеропавловск-Камчатского городского округа.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defRPr/>
            </a:pPr>
            <a:endParaRPr lang="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92100" algn="ctr">
              <a:lnSpc>
                <a:spcPct val="110000"/>
              </a:lnSpc>
              <a:spcAft>
                <a:spcPts val="1330"/>
              </a:spcAft>
              <a:defRPr/>
            </a:pP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6141" y="127819"/>
            <a:ext cx="9429135" cy="7482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52736" y="573832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Мы уверены, что совместная работа, направленная на общий результат - благо родного города, даст самые высокие результаты: краевая столица изменится, станет более красивой, современной и максимально комфортной для жизни. Только при вашем активном участии, благодаря вашей инициативе и поддержке, Петропавловск-Камчатский обретёт свои уникальные черты и предстанет перед жителями и гостями города во всей его красе!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Консультационную помощь по созданию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Вам могут оказать депутаты Городской Думы Петропавловск-Камчатского городского округа. Всю необходимую информацию: методические рекомендации по созданию и условия участия в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вам также могут предоставить представители администрации Петропавловск-Камчатского городского округа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85799" y="1843753"/>
            <a:ext cx="8650224" cy="445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292100" algn="ctr">
              <a:lnSpc>
                <a:spcPct val="110000"/>
              </a:lnSpc>
              <a:defRPr/>
            </a:pPr>
            <a:r>
              <a:rPr lang="ru" sz="20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06.10.2003 N 131-ФЗ </a:t>
            </a:r>
            <a:r>
              <a:rPr lang="ru" sz="2000" b="1" u="sng" dirty="0" smtClean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" sz="20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принципах организации местного самоуправления в Российской </a:t>
            </a:r>
            <a:r>
              <a:rPr lang="ru" sz="2000" b="1" u="sng" dirty="0" smtClean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3087" y="2545079"/>
            <a:ext cx="9375649" cy="43281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01600" algn="just">
              <a:defRPr/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27. Территориальное общественное самоуправление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9184" y="2977895"/>
            <a:ext cx="9369552" cy="342290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01600" algn="just">
              <a:defRPr/>
            </a:pPr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территории, на которой осуществляется территориальное общественное самоуправление, </a:t>
            </a:r>
            <a:r>
              <a:rPr lang="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Думой Петропавловск-Камчатского городского округа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ближайшей сессии, после согласования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администрацией, </a:t>
            </a:r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предложений </a:t>
            </a:r>
            <a:r>
              <a:rPr lang="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</a:t>
            </a:r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проживающего на соответствующей </a:t>
            </a:r>
            <a:r>
              <a:rPr lang="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1600" algn="just">
              <a:defRPr/>
            </a:pPr>
            <a:endParaRPr lang="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247" y="245918"/>
            <a:ext cx="1363426" cy="13634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65176" y="1716024"/>
            <a:ext cx="9442704" cy="57663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292100" algn="ctr">
              <a:lnSpc>
                <a:spcPct val="112000"/>
              </a:lnSpc>
              <a:spcAft>
                <a:spcPts val="490"/>
              </a:spcAft>
              <a:defRPr/>
            </a:pPr>
            <a:r>
              <a:rPr lang="ru" sz="20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06.10.2003 </a:t>
            </a:r>
            <a:r>
              <a:rPr lang="ru" sz="2000" b="1" u="sng" dirty="0" smtClean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" sz="20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131-ФЗ </a:t>
            </a:r>
            <a:r>
              <a:rPr lang="ru" sz="2000" b="1" u="sng" dirty="0" smtClean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" sz="20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принципах организации местного самоуправления в Российской </a:t>
            </a:r>
            <a:r>
              <a:rPr lang="ru" sz="2000" b="1" u="sng" dirty="0" smtClean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2000" b="1" u="sng" dirty="0" smtClean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1050"/>
              </a:spcAft>
              <a:defRPr/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27. Территориальное общественное самоуправление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360" indent="0">
              <a:spcAft>
                <a:spcPts val="1960"/>
              </a:spcAft>
              <a:defRPr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осуществления </a:t>
            </a:r>
            <a:r>
              <a:rPr lang="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ерриториального общественного самоуправления, условия и порядок выделения необходимых средств из местного бюджета определяются </a:t>
            </a:r>
            <a:r>
              <a:rPr lang="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9400">
              <a:lnSpc>
                <a:spcPct val="111000"/>
              </a:lnSpc>
              <a:spcAft>
                <a:spcPts val="1330"/>
              </a:spcAft>
              <a:defRPr/>
            </a:pPr>
            <a:r>
              <a:rPr lang="ru" sz="20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нормативно правовым актам органов местного самоуправления относятся:</a:t>
            </a:r>
          </a:p>
          <a:p>
            <a:pPr indent="584200">
              <a:defRPr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Устав Петропавловск-Камчатского городского округа</a:t>
            </a:r>
          </a:p>
          <a:p>
            <a:pPr marL="532960" indent="12700">
              <a:lnSpc>
                <a:spcPct val="111000"/>
              </a:lnSpc>
              <a:defRPr/>
            </a:pPr>
            <a:r>
              <a:rPr lang="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Городской Думы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тропавловск-Камчатского городского округа          от 5 марта 2014 г. № 193-нд «О территориальном общественном самоуправлении в Петропавловск-Камчатском городском округе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2960" indent="12700">
              <a:lnSpc>
                <a:spcPct val="111000"/>
              </a:lnSpc>
              <a:defRPr/>
            </a:pPr>
            <a:endParaRPr lang="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04815" y="206502"/>
            <a:ext cx="1363426" cy="13634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251587" y="1691148"/>
            <a:ext cx="6265705" cy="1711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>
              <a:defRPr/>
            </a:pPr>
            <a:r>
              <a:rPr lang="ru" sz="1600" b="1" u="sng" dirty="0">
                <a:solidFill>
                  <a:srgbClr val="036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органов местного самоуправления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007864" y="2036064"/>
            <a:ext cx="185928" cy="2133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defRPr/>
            </a:pPr>
            <a:r>
              <a:rPr lang="ru" sz="2900">
                <a:latin typeface="Times New Roman"/>
              </a:rPr>
              <a:t>&gt;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6240" y="2002536"/>
            <a:ext cx="4154424" cy="4322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42900" indent="-342900">
              <a:spcAft>
                <a:spcPts val="1680"/>
              </a:spcAft>
              <a:buFont typeface="Wingdings"/>
              <a:buChar char="Ø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Уставе Петропавловск-Камчатского городского округа в Главе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отведена статья 20 понятию: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680"/>
              </a:spcAft>
              <a:buFontTx/>
              <a:buChar char="-"/>
              <a:defRPr/>
            </a:pPr>
            <a:r>
              <a:rPr lang="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общественное самоуправление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680"/>
              </a:spcAft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раскрыто определение ТОС и его функции</a:t>
            </a:r>
            <a:endParaRPr lang="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07864" y="2045207"/>
            <a:ext cx="4672584" cy="5378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Городской Думы Петропавловск-Камчатского городского округа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 марта 2014 г. N 193-нд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территориальном общественном самоуправлении» в Петропавловск-Камчатском городском округе содержатся следующие понятия: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840"/>
              </a:spcAft>
              <a:defRPr/>
            </a:pPr>
            <a:endParaRPr lang="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840"/>
              </a:spcAft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Основы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000" indent="12700" algn="just">
              <a:lnSpc>
                <a:spcPct val="118000"/>
              </a:lnSpc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на которых осуществляется ТОС Учреждение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>
              <a:lnSpc>
                <a:spcPct val="118000"/>
              </a:lnSpc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000" indent="12700">
              <a:lnSpc>
                <a:spcPct val="118000"/>
              </a:lnSpc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ТОС </a:t>
            </a:r>
          </a:p>
          <a:p>
            <a:pPr marL="345000" indent="12700">
              <a:lnSpc>
                <a:spcPct val="118000"/>
              </a:lnSpc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ТОС </a:t>
            </a:r>
          </a:p>
          <a:p>
            <a:pPr marL="345000" indent="12700">
              <a:lnSpc>
                <a:spcPct val="118000"/>
              </a:lnSpc>
              <a:defRPr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органами местного самоуправления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000" indent="12700">
              <a:lnSpc>
                <a:spcPct val="118000"/>
              </a:lnSpc>
              <a:defRPr/>
            </a:pP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данными правовыми актами  можно ознакомится в открытых источниках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19115" y="184958"/>
            <a:ext cx="1363426" cy="13634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8048" y="1280159"/>
            <a:ext cx="9568891" cy="931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14621" y="3239110"/>
            <a:ext cx="455981" cy="328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860848" y="357808"/>
            <a:ext cx="6650181" cy="784388"/>
          </a:xfrm>
          <a:prstGeom prst="rect">
            <a:avLst/>
          </a:prstGeom>
          <a:solidFill>
            <a:srgbClr val="139CE4"/>
          </a:solidFill>
        </p:spPr>
        <p:txBody>
          <a:bodyPr wrap="none" lIns="0" tIns="0" rIns="0" bIns="0">
            <a:noAutofit/>
          </a:bodyPr>
          <a:lstStyle/>
          <a:p>
            <a:pPr algn="ctr" defTabSz="1005840">
              <a:defRPr/>
            </a:pPr>
            <a:r>
              <a:rPr lang="ru" sz="4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340077" y="2508199"/>
            <a:ext cx="4539869" cy="61021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defTabSz="1005840">
              <a:defRPr/>
            </a:pPr>
            <a:r>
              <a:rPr lang="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инициативной группы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72896" y="3708502"/>
            <a:ext cx="7899197" cy="36143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spcAft>
                <a:spcPts val="3003"/>
              </a:spcAft>
              <a:defRPr/>
            </a:pPr>
            <a:r>
              <a:rPr lang="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ТОС и назначение даты учредительного мероприятия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spcAft>
                <a:spcPts val="3003"/>
              </a:spcAft>
              <a:defRPr/>
            </a:pPr>
            <a:r>
              <a:rPr lang="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учредительного мероприятия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spcAft>
                <a:spcPts val="3003"/>
              </a:spcAft>
              <a:defRPr/>
            </a:pPr>
            <a:r>
              <a:rPr lang="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границ ТОС на сессии городскоЙ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</a:t>
            </a:r>
            <a:r>
              <a:rPr lang="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05840">
              <a:spcAft>
                <a:spcPts val="3003"/>
              </a:spcAft>
              <a:defRPr/>
            </a:pPr>
            <a:r>
              <a:rPr lang="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Устава в органах местного самоуправления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05840">
              <a:spcAft>
                <a:spcPts val="3003"/>
              </a:spcAft>
              <a:defRPr/>
            </a:pPr>
            <a:r>
              <a:rPr lang="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(если ТОС- юридическое лицо)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17108" y="3721913"/>
            <a:ext cx="3969715" cy="2930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985831" y="355700"/>
            <a:ext cx="7292340" cy="2090339"/>
          </a:xfrm>
          <a:prstGeom prst="rect">
            <a:avLst/>
          </a:prstGeom>
          <a:solidFill>
            <a:srgbClr val="2AA7E9"/>
          </a:solidFill>
        </p:spPr>
        <p:txBody>
          <a:bodyPr lIns="0" tIns="0" rIns="0" bIns="0">
            <a:noAutofit/>
          </a:bodyPr>
          <a:lstStyle/>
          <a:p>
            <a:pPr algn="ctr" defTabSz="1005840">
              <a:defRPr/>
            </a:pPr>
            <a:r>
              <a:rPr lang="ru" sz="4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05840">
              <a:lnSpc>
                <a:spcPct val="97000"/>
              </a:lnSpc>
              <a:defRPr/>
            </a:pPr>
            <a:r>
              <a:rPr lang="ru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Образование </a:t>
            </a:r>
            <a:r>
              <a:rPr lang="ru"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иницативной группы</a:t>
            </a:r>
            <a:endParaRPr lang="ru" sz="4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92696" y="3454152"/>
            <a:ext cx="4985614" cy="2779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1005840">
              <a:defRPr/>
            </a:pPr>
            <a:r>
              <a:rPr lang="ru" sz="265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 граждан должна состоять минимум из 5 человек, достигших 16 летнего возраста имеющих право на участие в ТОС объединившихся в целях созыва учредительного собрания ТОС.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243022" y="426110"/>
            <a:ext cx="5609235" cy="740969"/>
          </a:xfrm>
          <a:prstGeom prst="rect">
            <a:avLst/>
          </a:prstGeom>
          <a:solidFill>
            <a:srgbClr val="0E99E3"/>
          </a:solidFill>
        </p:spPr>
        <p:txBody>
          <a:bodyPr wrap="none" lIns="0" tIns="0" rIns="0" bIns="0">
            <a:noAutofit/>
          </a:bodyPr>
          <a:lstStyle/>
          <a:p>
            <a:pPr defTabSz="1005840">
              <a:defRPr/>
            </a:pPr>
            <a:r>
              <a:rPr lang="ru" sz="4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ТОС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243023" y="1462126"/>
            <a:ext cx="5609234" cy="839898"/>
          </a:xfrm>
          <a:prstGeom prst="rect">
            <a:avLst/>
          </a:prstGeom>
          <a:solidFill>
            <a:srgbClr val="4FB9F2"/>
          </a:solidFill>
        </p:spPr>
        <p:txBody>
          <a:bodyPr wrap="none" lIns="0" tIns="0" rIns="0" bIns="0">
            <a:noAutofit/>
          </a:bodyPr>
          <a:lstStyle/>
          <a:p>
            <a:pPr algn="ctr" defTabSz="1005840">
              <a:defRPr/>
            </a:pPr>
            <a:r>
              <a:rPr lang="ru" sz="47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" sz="47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собрание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36712" y="3166120"/>
            <a:ext cx="7920880" cy="284901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81610" defTabSz="1005840">
              <a:spcAft>
                <a:spcPts val="154"/>
              </a:spcAft>
              <a:defRPr/>
            </a:pPr>
            <a:r>
              <a:rPr lang="ru" sz="2850" dirty="0">
                <a:solidFill>
                  <a:srgbClr val="31B6FD"/>
                </a:solidFill>
                <a:latin typeface="Candara"/>
              </a:rPr>
              <a:t>* </a:t>
            </a:r>
            <a:r>
              <a:rPr lang="ru" sz="2850" dirty="0">
                <a:solidFill>
                  <a:schemeClr val="tx2"/>
                </a:solidFill>
                <a:latin typeface="Candara"/>
              </a:rPr>
              <a:t>П</a:t>
            </a:r>
            <a:r>
              <a:rPr lang="ru" sz="2650" dirty="0">
                <a:solidFill>
                  <a:schemeClr val="tx2"/>
                </a:solidFill>
                <a:latin typeface="Candara"/>
              </a:rPr>
              <a:t>ринятие</a:t>
            </a:r>
            <a:r>
              <a:rPr lang="ru" sz="2650" dirty="0">
                <a:solidFill>
                  <a:srgbClr val="073E87"/>
                </a:solidFill>
                <a:latin typeface="Candara"/>
              </a:rPr>
              <a:t> решения об инициации создания ТОС.</a:t>
            </a:r>
            <a:endParaRPr dirty="0"/>
          </a:p>
          <a:p>
            <a:pPr indent="181610" defTabSz="1005840">
              <a:spcAft>
                <a:spcPts val="154"/>
              </a:spcAft>
              <a:defRPr/>
            </a:pPr>
            <a:r>
              <a:rPr lang="ru" sz="2850" dirty="0">
                <a:solidFill>
                  <a:srgbClr val="31B6FD"/>
                </a:solidFill>
                <a:latin typeface="Candara"/>
              </a:rPr>
              <a:t>* </a:t>
            </a:r>
            <a:r>
              <a:rPr lang="ru" sz="2650" dirty="0">
                <a:solidFill>
                  <a:srgbClr val="073E87"/>
                </a:solidFill>
                <a:latin typeface="Candara"/>
              </a:rPr>
              <a:t>Определение предполагаемой территории ТОС.</a:t>
            </a:r>
            <a:endParaRPr dirty="0"/>
          </a:p>
          <a:p>
            <a:pPr indent="181610" defTabSz="1005840">
              <a:spcAft>
                <a:spcPts val="154"/>
              </a:spcAft>
              <a:defRPr/>
            </a:pPr>
            <a:r>
              <a:rPr lang="ru" sz="2850" dirty="0">
                <a:solidFill>
                  <a:srgbClr val="31B6FD"/>
                </a:solidFill>
                <a:latin typeface="Candara"/>
              </a:rPr>
              <a:t>* </a:t>
            </a:r>
            <a:r>
              <a:rPr lang="ru" sz="2650" dirty="0">
                <a:solidFill>
                  <a:srgbClr val="073E87"/>
                </a:solidFill>
                <a:latin typeface="Candara"/>
              </a:rPr>
              <a:t>Определение наименования ТОС.</a:t>
            </a:r>
            <a:endParaRPr dirty="0"/>
          </a:p>
          <a:p>
            <a:pPr indent="181610" defTabSz="1005840">
              <a:defRPr/>
            </a:pPr>
            <a:r>
              <a:rPr lang="ru" sz="2850" dirty="0">
                <a:solidFill>
                  <a:srgbClr val="31B6FD"/>
                </a:solidFill>
                <a:latin typeface="Candara"/>
              </a:rPr>
              <a:t>* </a:t>
            </a:r>
            <a:r>
              <a:rPr lang="ru" sz="2650" dirty="0">
                <a:solidFill>
                  <a:srgbClr val="073E87"/>
                </a:solidFill>
                <a:latin typeface="Candara"/>
              </a:rPr>
              <a:t>Подготовка запросов в органы МСУ.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1763</Words>
  <Application>Microsoft Office PowerPoint</Application>
  <DocSecurity>0</DocSecurity>
  <PresentationFormat>Произвольный</PresentationFormat>
  <Paragraphs>191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Candara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Королёв Сергей Владленович</dc:creator>
  <cp:keywords/>
  <dc:description/>
  <cp:lastModifiedBy>Лях Марина Сергеевна</cp:lastModifiedBy>
  <cp:revision>89</cp:revision>
  <dcterms:modified xsi:type="dcterms:W3CDTF">2023-01-19T23:04:01Z</dcterms:modified>
  <cp:category/>
  <dc:identifier/>
  <cp:contentStatus/>
  <dc:language/>
  <cp:version/>
</cp:coreProperties>
</file>